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
      <p:font typeface="Montserrat"/>
      <p:regular r:id="rId21"/>
      <p:bold r:id="rId22"/>
      <p:italic r:id="rId23"/>
      <p:boldItalic r:id="rId24"/>
    </p:embeddedFont>
    <p:embeddedFont>
      <p:font typeface="Lato"/>
      <p:regular r:id="rId25"/>
      <p:bold r:id="rId26"/>
      <p:italic r:id="rId27"/>
      <p:boldItalic r:id="rId28"/>
    </p:embeddedFont>
    <p:embeddedFont>
      <p:font typeface="Averag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22" Type="http://schemas.openxmlformats.org/officeDocument/2006/relationships/font" Target="fonts/Montserrat-bold.fntdata"/><Relationship Id="rId21" Type="http://schemas.openxmlformats.org/officeDocument/2006/relationships/font" Target="fonts/Montserrat-regular.fntdata"/><Relationship Id="rId24" Type="http://schemas.openxmlformats.org/officeDocument/2006/relationships/font" Target="fonts/Montserrat-boldItalic.fntdata"/><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verag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19" Type="http://schemas.openxmlformats.org/officeDocument/2006/relationships/font" Target="fonts/Roboto-italic.fntdata"/><Relationship Id="rId18" Type="http://schemas.openxmlformats.org/officeDocument/2006/relationships/font" Target="fonts/Roboto-bold.fntdata"/></Relationships>
</file>

<file path=ppt/media/image10.png>
</file>

<file path=ppt/media/image11.png>
</file>

<file path=ppt/media/image3.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7082b5ab09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7082b5ab09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da5d6c20de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da5d6c20d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da5d6c20d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da5d6c20d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2db8be30d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2db8be30d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f87997393_0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f87997393_0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7.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993150"/>
            <a:ext cx="5017500" cy="216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700"/>
              <a:t>Device Drivers Detection and subprocess</a:t>
            </a:r>
            <a:endParaRPr sz="4700"/>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B.U.Naveen Raj -BL.EN.U4CSE22209</a:t>
            </a:r>
            <a:endParaRPr/>
          </a:p>
          <a:p>
            <a:pPr indent="0" lvl="0" marL="0" rtl="0" algn="l">
              <a:lnSpc>
                <a:spcPct val="115000"/>
              </a:lnSpc>
              <a:spcBef>
                <a:spcPts val="1600"/>
              </a:spcBef>
              <a:spcAft>
                <a:spcPts val="0"/>
              </a:spcAft>
              <a:buNone/>
            </a:pPr>
            <a:r>
              <a:rPr lang="en-GB"/>
              <a:t>Utpal Raj -BL.EN.U4CSE22260</a:t>
            </a:r>
            <a:endParaRPr/>
          </a:p>
          <a:p>
            <a:pPr indent="0" lvl="0" marL="0" rtl="0" algn="l">
              <a:lnSpc>
                <a:spcPct val="115000"/>
              </a:lnSpc>
              <a:spcBef>
                <a:spcPts val="160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a:t>Conclusion</a:t>
            </a:r>
            <a:endParaRPr b="1"/>
          </a:p>
        </p:txBody>
      </p:sp>
      <p:sp>
        <p:nvSpPr>
          <p:cNvPr id="326" name="Google Shape;326;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700"/>
              <a:t>We have Learnt to Create a C-Shell and the methodology to implement commands and customize our Terminal for </a:t>
            </a:r>
            <a:r>
              <a:rPr lang="en-GB" sz="1700"/>
              <a:t>better</a:t>
            </a:r>
            <a:r>
              <a:rPr lang="en-GB" sz="1700"/>
              <a:t> ease of use.We have learnt usage of 	C packages and </a:t>
            </a:r>
            <a:r>
              <a:rPr lang="en-GB" sz="1700"/>
              <a:t>relevance</a:t>
            </a:r>
            <a:r>
              <a:rPr lang="en-GB" sz="1700"/>
              <a:t> to OS.We also learnt the </a:t>
            </a:r>
            <a:r>
              <a:rPr lang="en-GB" sz="1700"/>
              <a:t>relevance</a:t>
            </a:r>
            <a:r>
              <a:rPr lang="en-GB" sz="1700"/>
              <a:t> of a language to the Model.Its better to use C for system level projects and file based projects its better to use python .We have learnt to use packages such as magick to develop gui over Shell.We have tried implementing Alias command to user change the user commands.</a:t>
            </a: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7"/>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300"/>
              <a:t>Thank you!</a:t>
            </a:r>
            <a:endParaRPr sz="3300"/>
          </a:p>
        </p:txBody>
      </p:sp>
      <p:grpSp>
        <p:nvGrpSpPr>
          <p:cNvPr id="332" name="Google Shape;332;p27"/>
          <p:cNvGrpSpPr/>
          <p:nvPr/>
        </p:nvGrpSpPr>
        <p:grpSpPr>
          <a:xfrm>
            <a:off x="4066820" y="1553491"/>
            <a:ext cx="3159984" cy="2439109"/>
            <a:chOff x="3553042" y="1657806"/>
            <a:chExt cx="3461100" cy="2671532"/>
          </a:xfrm>
        </p:grpSpPr>
        <p:sp>
          <p:nvSpPr>
            <p:cNvPr id="333" name="Google Shape;333;p27"/>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1" name="Google Shape;341;p27"/>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42" name="Google Shape;342;p27"/>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 name="Google Shape;343;p27"/>
          <p:cNvGrpSpPr/>
          <p:nvPr/>
        </p:nvGrpSpPr>
        <p:grpSpPr>
          <a:xfrm>
            <a:off x="6762480" y="2546254"/>
            <a:ext cx="1024386" cy="1522884"/>
            <a:chOff x="6505573" y="2745170"/>
            <a:chExt cx="1122000" cy="1668000"/>
          </a:xfrm>
        </p:grpSpPr>
        <p:sp>
          <p:nvSpPr>
            <p:cNvPr id="344" name="Google Shape;344;p27"/>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8" name="Google Shape;348;p27"/>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49" name="Google Shape;349;p27"/>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 name="Google Shape;350;p27"/>
          <p:cNvGrpSpPr/>
          <p:nvPr/>
        </p:nvGrpSpPr>
        <p:grpSpPr>
          <a:xfrm>
            <a:off x="6405845" y="3121897"/>
            <a:ext cx="520684" cy="1036470"/>
            <a:chOff x="9543736" y="4486132"/>
            <a:chExt cx="570300" cy="1135235"/>
          </a:xfrm>
        </p:grpSpPr>
        <p:sp>
          <p:nvSpPr>
            <p:cNvPr id="351" name="Google Shape;351;p27"/>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55" name="Google Shape;355;p27"/>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56" name="Google Shape;356;p27"/>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27"/>
          <p:cNvGrpSpPr/>
          <p:nvPr/>
        </p:nvGrpSpPr>
        <p:grpSpPr>
          <a:xfrm>
            <a:off x="7564804" y="3443361"/>
            <a:ext cx="455496" cy="692277"/>
            <a:chOff x="7384375" y="3728000"/>
            <a:chExt cx="498900" cy="758244"/>
          </a:xfrm>
        </p:grpSpPr>
        <p:sp>
          <p:nvSpPr>
            <p:cNvPr id="358" name="Google Shape;358;p27"/>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7"/>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7"/>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27"/>
          <p:cNvGrpSpPr/>
          <p:nvPr/>
        </p:nvGrpSpPr>
        <p:grpSpPr>
          <a:xfrm>
            <a:off x="7564836" y="3561758"/>
            <a:ext cx="478081" cy="462776"/>
            <a:chOff x="7384385" y="3857442"/>
            <a:chExt cx="523637" cy="506874"/>
          </a:xfrm>
        </p:grpSpPr>
        <p:sp>
          <p:nvSpPr>
            <p:cNvPr id="363" name="Google Shape;363;p27"/>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 name="Google Shape;364;p27"/>
            <p:cNvGrpSpPr/>
            <p:nvPr/>
          </p:nvGrpSpPr>
          <p:grpSpPr>
            <a:xfrm>
              <a:off x="7384385" y="3857442"/>
              <a:ext cx="523637" cy="498900"/>
              <a:chOff x="7384385" y="3857442"/>
              <a:chExt cx="523637" cy="498900"/>
            </a:xfrm>
          </p:grpSpPr>
          <p:sp>
            <p:nvSpPr>
              <p:cNvPr id="365" name="Google Shape;365;p27"/>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7"/>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67" name="Google Shape;367;p27"/>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68" name="Google Shape;368;p27"/>
          <p:cNvGrpSpPr/>
          <p:nvPr/>
        </p:nvGrpSpPr>
        <p:grpSpPr>
          <a:xfrm>
            <a:off x="8110843" y="3443361"/>
            <a:ext cx="435785" cy="692277"/>
            <a:chOff x="7982421" y="3727763"/>
            <a:chExt cx="477311" cy="758244"/>
          </a:xfrm>
        </p:grpSpPr>
        <p:sp>
          <p:nvSpPr>
            <p:cNvPr id="369" name="Google Shape;369;p27"/>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7"/>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7"/>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7"/>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7"/>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7"/>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77" name="Google Shape;377;p27"/>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3390225" y="1735725"/>
            <a:ext cx="49461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300"/>
              <a:t>Implementation </a:t>
            </a:r>
            <a:endParaRPr b="1" sz="4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9"/>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5800"/>
              <a:t>C-SHELL</a:t>
            </a:r>
            <a:endParaRPr sz="5800"/>
          </a:p>
        </p:txBody>
      </p:sp>
      <p:sp>
        <p:nvSpPr>
          <p:cNvPr id="240" name="Google Shape;240;p19"/>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t>B.U.Naveen Raj -BL.EN.U4CSE22209</a:t>
            </a:r>
            <a:endParaRPr/>
          </a:p>
          <a:p>
            <a:pPr indent="0" lvl="0" marL="0" rtl="0" algn="l">
              <a:lnSpc>
                <a:spcPct val="115000"/>
              </a:lnSpc>
              <a:spcBef>
                <a:spcPts val="1600"/>
              </a:spcBef>
              <a:spcAft>
                <a:spcPts val="0"/>
              </a:spcAft>
              <a:buNone/>
            </a:pPr>
            <a:r>
              <a:rPr lang="en-GB"/>
              <a:t>Utpal Raj -BL.EN.U4CSE22260</a:t>
            </a:r>
            <a:endParaRPr/>
          </a:p>
          <a:p>
            <a:pPr indent="0" lvl="0" marL="0" rtl="0" algn="l">
              <a:lnSpc>
                <a:spcPct val="115000"/>
              </a:lnSpc>
              <a:spcBef>
                <a:spcPts val="1600"/>
              </a:spcBef>
              <a:spcAft>
                <a:spcPts val="1600"/>
              </a:spcAft>
              <a:buNone/>
            </a:pPr>
            <a:r>
              <a:t/>
            </a:r>
            <a:endParaRPr/>
          </a:p>
        </p:txBody>
      </p:sp>
      <p:sp>
        <p:nvSpPr>
          <p:cNvPr id="241" name="Google Shape;241;p19"/>
          <p:cNvSpPr txBox="1"/>
          <p:nvPr/>
        </p:nvSpPr>
        <p:spPr>
          <a:xfrm>
            <a:off x="5768550" y="2607300"/>
            <a:ext cx="2370900" cy="42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Customized Shell Built on Ubuntu </a:t>
            </a:r>
            <a:endParaRPr sz="1300">
              <a:solidFill>
                <a:schemeClr val="lt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Index</a:t>
            </a:r>
            <a:endParaRPr/>
          </a:p>
        </p:txBody>
      </p:sp>
      <p:sp>
        <p:nvSpPr>
          <p:cNvPr id="247" name="Google Shape;247;p20"/>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Abstract </a:t>
            </a:r>
            <a:endParaRPr sz="1800">
              <a:solidFill>
                <a:srgbClr val="CACACA"/>
              </a:solidFill>
              <a:latin typeface="Average"/>
              <a:ea typeface="Average"/>
              <a:cs typeface="Average"/>
              <a:sym typeface="Average"/>
            </a:endParaRPr>
          </a:p>
        </p:txBody>
      </p:sp>
      <p:sp>
        <p:nvSpPr>
          <p:cNvPr id="248" name="Google Shape;248;p20"/>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Implementation </a:t>
            </a:r>
            <a:endParaRPr>
              <a:solidFill>
                <a:srgbClr val="CACACA"/>
              </a:solidFill>
              <a:latin typeface="Montserrat"/>
              <a:ea typeface="Montserrat"/>
              <a:cs typeface="Montserrat"/>
              <a:sym typeface="Montserrat"/>
            </a:endParaRPr>
          </a:p>
        </p:txBody>
      </p:sp>
      <p:sp>
        <p:nvSpPr>
          <p:cNvPr id="249" name="Google Shape;249;p20"/>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Device Drivers </a:t>
            </a:r>
            <a:endParaRPr sz="1800">
              <a:solidFill>
                <a:srgbClr val="CACACA"/>
              </a:solidFill>
              <a:latin typeface="Average"/>
              <a:ea typeface="Average"/>
              <a:cs typeface="Average"/>
              <a:sym typeface="Average"/>
            </a:endParaRPr>
          </a:p>
        </p:txBody>
      </p:sp>
      <p:sp>
        <p:nvSpPr>
          <p:cNvPr id="250" name="Google Shape;250;p20"/>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800">
                <a:solidFill>
                  <a:srgbClr val="CACACA"/>
                </a:solidFill>
                <a:latin typeface="Average"/>
                <a:ea typeface="Average"/>
                <a:cs typeface="Average"/>
                <a:sym typeface="Average"/>
              </a:rPr>
              <a:t>Target Audience </a:t>
            </a:r>
            <a:endParaRPr sz="1800">
              <a:solidFill>
                <a:srgbClr val="CACACA"/>
              </a:solidFill>
              <a:latin typeface="Average"/>
              <a:ea typeface="Average"/>
              <a:cs typeface="Average"/>
              <a:sym typeface="Average"/>
            </a:endParaRPr>
          </a:p>
        </p:txBody>
      </p:sp>
      <p:sp>
        <p:nvSpPr>
          <p:cNvPr id="251" name="Google Shape;251;p20"/>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52" name="Google Shape;252;p20"/>
          <p:cNvSpPr txBox="1"/>
          <p:nvPr/>
        </p:nvSpPr>
        <p:spPr>
          <a:xfrm>
            <a:off x="1294300" y="3399575"/>
            <a:ext cx="3018300" cy="389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CACACA"/>
                </a:solidFill>
                <a:latin typeface="Montserrat"/>
                <a:ea typeface="Montserrat"/>
                <a:cs typeface="Montserrat"/>
                <a:sym typeface="Montserrat"/>
              </a:rPr>
              <a:t>Conclusion </a:t>
            </a:r>
            <a:endParaRPr sz="1800">
              <a:solidFill>
                <a:srgbClr val="CACACA"/>
              </a:solidFill>
              <a:latin typeface="Average"/>
              <a:ea typeface="Average"/>
              <a:cs typeface="Average"/>
              <a:sym typeface="Average"/>
            </a:endParaRPr>
          </a:p>
        </p:txBody>
      </p:sp>
      <p:sp>
        <p:nvSpPr>
          <p:cNvPr id="253" name="Google Shape;253;p20"/>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54" name="Google Shape;254;p20"/>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55" name="Google Shape;255;p20"/>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 Statement </a:t>
            </a:r>
            <a:r>
              <a:rPr lang="en-GB"/>
              <a:t> </a:t>
            </a:r>
            <a:endParaRPr/>
          </a:p>
        </p:txBody>
      </p:sp>
      <p:sp>
        <p:nvSpPr>
          <p:cNvPr id="261" name="Google Shape;261;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t>Developing a smart and refined unix </a:t>
            </a:r>
            <a:r>
              <a:rPr lang="en-GB" sz="3000"/>
              <a:t>based</a:t>
            </a:r>
            <a:r>
              <a:rPr lang="en-GB" sz="3000"/>
              <a:t> C-SHELL System to run and maintain process </a:t>
            </a:r>
            <a:r>
              <a:rPr lang="en-GB" sz="3000"/>
              <a:t>meticulously</a:t>
            </a:r>
            <a:r>
              <a:rPr lang="en-GB" sz="3000"/>
              <a:t> And integration of </a:t>
            </a:r>
            <a:r>
              <a:rPr lang="en-GB" sz="3000"/>
              <a:t>alias</a:t>
            </a:r>
            <a:r>
              <a:rPr lang="en-GB" sz="3000"/>
              <a:t> command </a:t>
            </a:r>
            <a:endParaRPr sz="3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Abstract </a:t>
            </a:r>
            <a:endParaRPr/>
          </a:p>
        </p:txBody>
      </p:sp>
      <p:sp>
        <p:nvSpPr>
          <p:cNvPr id="267" name="Google Shape;267;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t>This is a user-defined interactive shell designed for Ubuntu Linux systems, aimed at facilitating seamless process creation and management. Leveraging C programming, it offers robust mechanisms for parsing commands, executing processes, and managing input/output. With support for system commands and user-defined executables, Terminal provides users with a customizable environment to extend functionality according to their needs. Its interactivity and responsiveness enhance user experience, fostering efficient system navigation and program execution. Ultimately, Terminal empowers Ubuntu Linux users with a versatile and dynamic command-line interface, promoting productivity and streamlining workflows in the Linux environment.</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3390225" y="1735725"/>
            <a:ext cx="4946100" cy="8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300"/>
              <a:t>Implementation </a:t>
            </a:r>
            <a:endParaRPr b="1" sz="4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4"/>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Target </a:t>
            </a:r>
            <a:r>
              <a:rPr lang="en-GB"/>
              <a:t>audience</a:t>
            </a:r>
            <a:endParaRPr/>
          </a:p>
        </p:txBody>
      </p:sp>
      <p:sp>
        <p:nvSpPr>
          <p:cNvPr id="278" name="Google Shape;278;p24"/>
          <p:cNvSpPr txBox="1"/>
          <p:nvPr>
            <p:ph idx="1" type="body"/>
          </p:nvPr>
        </p:nvSpPr>
        <p:spPr>
          <a:xfrm>
            <a:off x="1297500" y="1972550"/>
            <a:ext cx="40722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rPr>
              <a:t>1.Newbies</a:t>
            </a:r>
            <a:endParaRPr sz="1800">
              <a:solidFill>
                <a:srgbClr val="FFFFFF"/>
              </a:solidFill>
            </a:endParaRPr>
          </a:p>
          <a:p>
            <a:pPr indent="0" lvl="0" marL="0" rtl="0" algn="l">
              <a:spcBef>
                <a:spcPts val="1600"/>
              </a:spcBef>
              <a:spcAft>
                <a:spcPts val="0"/>
              </a:spcAft>
              <a:buNone/>
            </a:pPr>
            <a:r>
              <a:rPr lang="en-GB" sz="1800">
                <a:solidFill>
                  <a:srgbClr val="FFFFFF"/>
                </a:solidFill>
              </a:rPr>
              <a:t>2.Tech </a:t>
            </a:r>
            <a:r>
              <a:rPr lang="en-GB" sz="1800">
                <a:solidFill>
                  <a:srgbClr val="FFFFFF"/>
                </a:solidFill>
              </a:rPr>
              <a:t>Enthusiasts</a:t>
            </a:r>
            <a:r>
              <a:rPr lang="en-GB" sz="1800">
                <a:solidFill>
                  <a:srgbClr val="FFFFFF"/>
                </a:solidFill>
              </a:rPr>
              <a:t> </a:t>
            </a:r>
            <a:endParaRPr sz="1800">
              <a:solidFill>
                <a:srgbClr val="FFFFFF"/>
              </a:solidFill>
            </a:endParaRPr>
          </a:p>
          <a:p>
            <a:pPr indent="0" lvl="0" marL="0" rtl="0" algn="l">
              <a:spcBef>
                <a:spcPts val="1600"/>
              </a:spcBef>
              <a:spcAft>
                <a:spcPts val="1600"/>
              </a:spcAft>
              <a:buNone/>
            </a:pPr>
            <a:r>
              <a:rPr lang="en-GB" sz="1800">
                <a:solidFill>
                  <a:srgbClr val="FFFFFF"/>
                </a:solidFill>
              </a:rPr>
              <a:t>3.Developers and Computer Scientists </a:t>
            </a:r>
            <a:endParaRPr sz="1800">
              <a:solidFill>
                <a:srgbClr val="FFFFFF"/>
              </a:solidFill>
            </a:endParaRPr>
          </a:p>
        </p:txBody>
      </p:sp>
      <p:pic>
        <p:nvPicPr>
          <p:cNvPr descr="offset_comp_267026.jpg" id="279" name="Google Shape;279;p24"/>
          <p:cNvPicPr preferRelativeResize="0"/>
          <p:nvPr/>
        </p:nvPicPr>
        <p:blipFill rotWithShape="1">
          <a:blip r:embed="rId3">
            <a:alphaModFix/>
          </a:blip>
          <a:srcRect b="-6208" l="39740" r="17180" t="41470"/>
          <a:stretch/>
        </p:blipFill>
        <p:spPr>
          <a:xfrm rot="-5400000">
            <a:off x="5710147" y="2704980"/>
            <a:ext cx="2431500" cy="2436000"/>
          </a:xfrm>
          <a:prstGeom prst="diagStripe">
            <a:avLst>
              <a:gd fmla="val 50445" name="adj"/>
            </a:avLst>
          </a:prstGeom>
          <a:noFill/>
          <a:ln>
            <a:noFill/>
          </a:ln>
        </p:spPr>
      </p:pic>
      <p:pic>
        <p:nvPicPr>
          <p:cNvPr descr="offset_comp_457517_edited2.jpg" id="280" name="Google Shape;280;p24"/>
          <p:cNvPicPr preferRelativeResize="0"/>
          <p:nvPr/>
        </p:nvPicPr>
        <p:blipFill rotWithShape="1">
          <a:blip r:embed="rId4">
            <a:alphaModFix/>
          </a:blip>
          <a:srcRect b="-10133" l="28499" r="21977" t="35784"/>
          <a:stretch/>
        </p:blipFill>
        <p:spPr>
          <a:xfrm rot="-5400000">
            <a:off x="5718946" y="1338207"/>
            <a:ext cx="2504700" cy="2509500"/>
          </a:xfrm>
          <a:prstGeom prst="diagStripe">
            <a:avLst>
              <a:gd fmla="val 50445" name="adj"/>
            </a:avLst>
          </a:prstGeom>
          <a:noFill/>
          <a:ln>
            <a:noFill/>
          </a:ln>
        </p:spPr>
      </p:pic>
      <p:pic>
        <p:nvPicPr>
          <p:cNvPr descr="offset_comp_442889_edtied2.jpg" id="281" name="Google Shape;281;p24"/>
          <p:cNvPicPr preferRelativeResize="0"/>
          <p:nvPr/>
        </p:nvPicPr>
        <p:blipFill rotWithShape="1">
          <a:blip r:embed="rId5">
            <a:alphaModFix/>
          </a:blip>
          <a:srcRect b="15476" l="23925" r="30743" t="16463"/>
          <a:stretch/>
        </p:blipFill>
        <p:spPr>
          <a:xfrm rot="5400000">
            <a:off x="6637386" y="2137210"/>
            <a:ext cx="2504700" cy="2509500"/>
          </a:xfrm>
          <a:prstGeom prst="diagStripe">
            <a:avLst>
              <a:gd fmla="val 50445" name="adj"/>
            </a:avLst>
          </a:prstGeom>
          <a:noFill/>
          <a:ln>
            <a:noFill/>
          </a:ln>
        </p:spPr>
      </p:pic>
      <p:sp>
        <p:nvSpPr>
          <p:cNvPr id="282" name="Google Shape;282;p24"/>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Further Scope</a:t>
            </a:r>
            <a:endParaRPr/>
          </a:p>
        </p:txBody>
      </p:sp>
      <p:sp>
        <p:nvSpPr>
          <p:cNvPr id="288" name="Google Shape;288;p25"/>
          <p:cNvSpPr txBox="1"/>
          <p:nvPr/>
        </p:nvSpPr>
        <p:spPr>
          <a:xfrm>
            <a:off x="812750"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AI Integrations </a:t>
            </a:r>
            <a:endParaRPr/>
          </a:p>
        </p:txBody>
      </p:sp>
      <p:sp>
        <p:nvSpPr>
          <p:cNvPr id="289" name="Google Shape;289;p25"/>
          <p:cNvSpPr txBox="1"/>
          <p:nvPr/>
        </p:nvSpPr>
        <p:spPr>
          <a:xfrm>
            <a:off x="812750"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90" name="Google Shape;290;p25"/>
          <p:cNvSpPr txBox="1"/>
          <p:nvPr/>
        </p:nvSpPr>
        <p:spPr>
          <a:xfrm>
            <a:off x="812750"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AutoRefering </a:t>
            </a:r>
            <a:endParaRPr/>
          </a:p>
        </p:txBody>
      </p:sp>
      <p:sp>
        <p:nvSpPr>
          <p:cNvPr id="291" name="Google Shape;291;p25"/>
          <p:cNvSpPr txBox="1"/>
          <p:nvPr/>
        </p:nvSpPr>
        <p:spPr>
          <a:xfrm>
            <a:off x="812750"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92" name="Google Shape;292;p25"/>
          <p:cNvSpPr txBox="1"/>
          <p:nvPr/>
        </p:nvSpPr>
        <p:spPr>
          <a:xfrm>
            <a:off x="6548585" y="19073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Live Share Terminal </a:t>
            </a:r>
            <a:endParaRPr/>
          </a:p>
        </p:txBody>
      </p:sp>
      <p:sp>
        <p:nvSpPr>
          <p:cNvPr id="293" name="Google Shape;293;p25"/>
          <p:cNvSpPr txBox="1"/>
          <p:nvPr/>
        </p:nvSpPr>
        <p:spPr>
          <a:xfrm>
            <a:off x="6548585" y="23505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sp>
        <p:nvSpPr>
          <p:cNvPr id="294" name="Google Shape;294;p25"/>
          <p:cNvSpPr txBox="1"/>
          <p:nvPr/>
        </p:nvSpPr>
        <p:spPr>
          <a:xfrm>
            <a:off x="6548585" y="3320125"/>
            <a:ext cx="1854000" cy="44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600">
                <a:solidFill>
                  <a:srgbClr val="FFFFFF"/>
                </a:solidFill>
                <a:latin typeface="Montserrat"/>
                <a:ea typeface="Montserrat"/>
                <a:cs typeface="Montserrat"/>
                <a:sym typeface="Montserrat"/>
              </a:rPr>
              <a:t>Search Engine Integrations </a:t>
            </a:r>
            <a:endParaRPr/>
          </a:p>
        </p:txBody>
      </p:sp>
      <p:sp>
        <p:nvSpPr>
          <p:cNvPr id="295" name="Google Shape;295;p25"/>
          <p:cNvSpPr txBox="1"/>
          <p:nvPr/>
        </p:nvSpPr>
        <p:spPr>
          <a:xfrm>
            <a:off x="6548585" y="3763375"/>
            <a:ext cx="1991400" cy="691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sz="1000">
              <a:solidFill>
                <a:srgbClr val="D9D9D9"/>
              </a:solidFill>
              <a:latin typeface="Lato"/>
              <a:ea typeface="Lato"/>
              <a:cs typeface="Lato"/>
              <a:sym typeface="Lato"/>
            </a:endParaRPr>
          </a:p>
        </p:txBody>
      </p:sp>
      <p:cxnSp>
        <p:nvCxnSpPr>
          <p:cNvPr id="296" name="Google Shape;296;p25"/>
          <p:cNvCxnSpPr/>
          <p:nvPr/>
        </p:nvCxnSpPr>
        <p:spPr>
          <a:xfrm flipH="1">
            <a:off x="780745" y="1641850"/>
            <a:ext cx="7596300" cy="105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25"/>
          <p:cNvCxnSpPr/>
          <p:nvPr/>
        </p:nvCxnSpPr>
        <p:spPr>
          <a:xfrm flipH="1">
            <a:off x="7808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8" name="Google Shape;298;p25"/>
          <p:cNvCxnSpPr/>
          <p:nvPr/>
        </p:nvCxnSpPr>
        <p:spPr>
          <a:xfrm flipH="1">
            <a:off x="6101542" y="3044098"/>
            <a:ext cx="2275500" cy="10500"/>
          </a:xfrm>
          <a:prstGeom prst="straightConnector1">
            <a:avLst/>
          </a:prstGeom>
          <a:noFill/>
          <a:ln cap="flat" cmpd="sng" w="9525">
            <a:solidFill>
              <a:srgbClr val="FFFFFF"/>
            </a:solidFill>
            <a:prstDash val="dot"/>
            <a:round/>
            <a:headEnd len="med" w="med" type="none"/>
            <a:tailEnd len="med" w="med" type="none"/>
          </a:ln>
        </p:spPr>
      </p:cxnSp>
      <p:cxnSp>
        <p:nvCxnSpPr>
          <p:cNvPr id="299" name="Google Shape;299;p25"/>
          <p:cNvCxnSpPr/>
          <p:nvPr/>
        </p:nvCxnSpPr>
        <p:spPr>
          <a:xfrm flipH="1">
            <a:off x="780745" y="4455175"/>
            <a:ext cx="7596300" cy="10500"/>
          </a:xfrm>
          <a:prstGeom prst="straightConnector1">
            <a:avLst/>
          </a:prstGeom>
          <a:noFill/>
          <a:ln cap="flat" cmpd="sng" w="9525">
            <a:solidFill>
              <a:srgbClr val="B7B7B7"/>
            </a:solidFill>
            <a:prstDash val="solid"/>
            <a:round/>
            <a:headEnd len="med" w="med" type="none"/>
            <a:tailEnd len="med" w="med" type="none"/>
          </a:ln>
        </p:spPr>
      </p:cxnSp>
      <p:sp>
        <p:nvSpPr>
          <p:cNvPr id="300" name="Google Shape;300;p25"/>
          <p:cNvSpPr/>
          <p:nvPr/>
        </p:nvSpPr>
        <p:spPr>
          <a:xfrm>
            <a:off x="3171573" y="1660783"/>
            <a:ext cx="2787300" cy="2787300"/>
          </a:xfrm>
          <a:prstGeom prst="pie">
            <a:avLst>
              <a:gd fmla="val 10795717" name="adj1"/>
              <a:gd fmla="val 16201261"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rot="5400000">
            <a:off x="3171560" y="1660783"/>
            <a:ext cx="2787300" cy="2787300"/>
          </a:xfrm>
          <a:prstGeom prst="pie">
            <a:avLst>
              <a:gd fmla="val 10795717" name="adj1"/>
              <a:gd fmla="val 16201261"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rot="10800000">
            <a:off x="3171560" y="1660768"/>
            <a:ext cx="2787300" cy="2787300"/>
          </a:xfrm>
          <a:prstGeom prst="pie">
            <a:avLst>
              <a:gd fmla="val 10795717" name="adj1"/>
              <a:gd fmla="val 16201261"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p:nvPr/>
        </p:nvSpPr>
        <p:spPr>
          <a:xfrm rot="-5400000">
            <a:off x="3171573" y="1660768"/>
            <a:ext cx="2787300" cy="2787300"/>
          </a:xfrm>
          <a:prstGeom prst="pie">
            <a:avLst>
              <a:gd fmla="val 10795717" name="adj1"/>
              <a:gd fmla="val 16201261"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4" name="Google Shape;304;p25"/>
          <p:cNvGrpSpPr/>
          <p:nvPr/>
        </p:nvGrpSpPr>
        <p:grpSpPr>
          <a:xfrm>
            <a:off x="3078687" y="2700858"/>
            <a:ext cx="737729" cy="737729"/>
            <a:chOff x="2920647" y="2157958"/>
            <a:chExt cx="827700" cy="827700"/>
          </a:xfrm>
        </p:grpSpPr>
        <p:sp>
          <p:nvSpPr>
            <p:cNvPr id="305" name="Google Shape;305;p25"/>
            <p:cNvSpPr/>
            <p:nvPr/>
          </p:nvSpPr>
          <p:spPr>
            <a:xfrm rot="2368348">
              <a:off x="3040494" y="2277805"/>
              <a:ext cx="588007" cy="588007"/>
            </a:xfrm>
            <a:prstGeom prst="pie">
              <a:avLst>
                <a:gd fmla="val 18953478" name="adj1"/>
                <a:gd fmla="val 8381030" name="adj2"/>
              </a:avLst>
            </a:prstGeom>
            <a:solidFill>
              <a:srgbClr val="9BC5E9"/>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rot="248723">
              <a:off x="3023158" y="2234335"/>
              <a:ext cx="655715" cy="655993"/>
            </a:xfrm>
            <a:prstGeom prst="chord">
              <a:avLst>
                <a:gd fmla="val 2500565" name="adj1"/>
                <a:gd fmla="val 1811979" name="adj2"/>
              </a:avLst>
            </a:prstGeom>
            <a:solidFill>
              <a:srgbClr val="9BC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25"/>
          <p:cNvSpPr txBox="1"/>
          <p:nvPr/>
        </p:nvSpPr>
        <p:spPr>
          <a:xfrm>
            <a:off x="3199194"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01</a:t>
            </a:r>
            <a:endParaRPr b="1" sz="1600">
              <a:solidFill>
                <a:srgbClr val="FFFFFF"/>
              </a:solidFill>
              <a:latin typeface="Roboto"/>
              <a:ea typeface="Roboto"/>
              <a:cs typeface="Roboto"/>
              <a:sym typeface="Roboto"/>
            </a:endParaRPr>
          </a:p>
        </p:txBody>
      </p:sp>
      <p:grpSp>
        <p:nvGrpSpPr>
          <p:cNvPr id="308" name="Google Shape;308;p25"/>
          <p:cNvGrpSpPr/>
          <p:nvPr/>
        </p:nvGrpSpPr>
        <p:grpSpPr>
          <a:xfrm rot="-5400000">
            <a:off x="4225338" y="3802929"/>
            <a:ext cx="737729" cy="737729"/>
            <a:chOff x="2920647" y="2157958"/>
            <a:chExt cx="827700" cy="827700"/>
          </a:xfrm>
        </p:grpSpPr>
        <p:sp>
          <p:nvSpPr>
            <p:cNvPr id="309" name="Google Shape;309;p25"/>
            <p:cNvSpPr/>
            <p:nvPr/>
          </p:nvSpPr>
          <p:spPr>
            <a:xfrm rot="2368348">
              <a:off x="3040494" y="2277805"/>
              <a:ext cx="588007" cy="588007"/>
            </a:xfrm>
            <a:prstGeom prst="pie">
              <a:avLst>
                <a:gd fmla="val 18953478" name="adj1"/>
                <a:gd fmla="val 8381030" name="adj2"/>
              </a:avLst>
            </a:prstGeom>
            <a:solidFill>
              <a:srgbClr val="2196F3"/>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rot="248723">
              <a:off x="3023158" y="2234335"/>
              <a:ext cx="655715" cy="655993"/>
            </a:xfrm>
            <a:prstGeom prst="chord">
              <a:avLst>
                <a:gd fmla="val 2500565" name="adj1"/>
                <a:gd fmla="val 1811979" name="adj2"/>
              </a:avLst>
            </a:prstGeom>
            <a:solidFill>
              <a:srgbClr val="2196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 name="Google Shape;311;p25"/>
          <p:cNvSpPr txBox="1"/>
          <p:nvPr/>
        </p:nvSpPr>
        <p:spPr>
          <a:xfrm>
            <a:off x="4320431" y="3970948"/>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02</a:t>
            </a:r>
            <a:endParaRPr b="1" sz="1600">
              <a:solidFill>
                <a:srgbClr val="FFFFFF"/>
              </a:solidFill>
              <a:latin typeface="Roboto"/>
              <a:ea typeface="Roboto"/>
              <a:cs typeface="Roboto"/>
              <a:sym typeface="Roboto"/>
            </a:endParaRPr>
          </a:p>
        </p:txBody>
      </p:sp>
      <p:grpSp>
        <p:nvGrpSpPr>
          <p:cNvPr id="312" name="Google Shape;312;p25"/>
          <p:cNvGrpSpPr/>
          <p:nvPr/>
        </p:nvGrpSpPr>
        <p:grpSpPr>
          <a:xfrm>
            <a:off x="5313093" y="2700655"/>
            <a:ext cx="737804" cy="737804"/>
            <a:chOff x="5428888" y="2158023"/>
            <a:chExt cx="828900" cy="828900"/>
          </a:xfrm>
        </p:grpSpPr>
        <p:sp>
          <p:nvSpPr>
            <p:cNvPr id="313" name="Google Shape;313;p25"/>
            <p:cNvSpPr/>
            <p:nvPr/>
          </p:nvSpPr>
          <p:spPr>
            <a:xfrm rot="-8431175">
              <a:off x="5548912" y="2278047"/>
              <a:ext cx="588851" cy="588851"/>
            </a:xfrm>
            <a:prstGeom prst="pie">
              <a:avLst>
                <a:gd fmla="val 19686997" name="adj1"/>
                <a:gd fmla="val 7771013" name="adj2"/>
              </a:avLst>
            </a:prstGeom>
            <a:solidFill>
              <a:srgbClr val="1976D2"/>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5"/>
            <p:cNvSpPr/>
            <p:nvPr/>
          </p:nvSpPr>
          <p:spPr>
            <a:xfrm rot="-10551618">
              <a:off x="5498383" y="2253584"/>
              <a:ext cx="656613" cy="656891"/>
            </a:xfrm>
            <a:prstGeom prst="chord">
              <a:avLst>
                <a:gd fmla="val 2500565" name="adj1"/>
                <a:gd fmla="val 1811979" name="adj2"/>
              </a:avLst>
            </a:prstGeom>
            <a:solidFill>
              <a:srgbClr val="197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25"/>
          <p:cNvSpPr txBox="1"/>
          <p:nvPr/>
        </p:nvSpPr>
        <p:spPr>
          <a:xfrm>
            <a:off x="5404083" y="2882857"/>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03</a:t>
            </a:r>
            <a:endParaRPr b="1" sz="1600">
              <a:solidFill>
                <a:srgbClr val="FFFFFF"/>
              </a:solidFill>
              <a:latin typeface="Roboto"/>
              <a:ea typeface="Roboto"/>
              <a:cs typeface="Roboto"/>
              <a:sym typeface="Roboto"/>
            </a:endParaRPr>
          </a:p>
        </p:txBody>
      </p:sp>
      <p:grpSp>
        <p:nvGrpSpPr>
          <p:cNvPr id="316" name="Google Shape;316;p25"/>
          <p:cNvGrpSpPr/>
          <p:nvPr/>
        </p:nvGrpSpPr>
        <p:grpSpPr>
          <a:xfrm rot="5400000">
            <a:off x="4193370" y="1569752"/>
            <a:ext cx="737729" cy="737729"/>
            <a:chOff x="2920647" y="2157958"/>
            <a:chExt cx="827700" cy="827700"/>
          </a:xfrm>
        </p:grpSpPr>
        <p:sp>
          <p:nvSpPr>
            <p:cNvPr id="317" name="Google Shape;317;p25"/>
            <p:cNvSpPr/>
            <p:nvPr/>
          </p:nvSpPr>
          <p:spPr>
            <a:xfrm rot="2368348">
              <a:off x="3040494" y="2277805"/>
              <a:ext cx="588007" cy="588007"/>
            </a:xfrm>
            <a:prstGeom prst="pie">
              <a:avLst>
                <a:gd fmla="val 18953478" name="adj1"/>
                <a:gd fmla="val 8381030" name="adj2"/>
              </a:avLst>
            </a:prstGeom>
            <a:solidFill>
              <a:srgbClr val="0D47A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rot="248723">
              <a:off x="3023158" y="2234335"/>
              <a:ext cx="655715" cy="655993"/>
            </a:xfrm>
            <a:prstGeom prst="chord">
              <a:avLst>
                <a:gd fmla="val 2500565" name="adj1"/>
                <a:gd fmla="val 1811979" name="adj2"/>
              </a:avLst>
            </a:prstGeom>
            <a:solidFill>
              <a:srgbClr val="0D47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25"/>
          <p:cNvSpPr txBox="1"/>
          <p:nvPr/>
        </p:nvSpPr>
        <p:spPr>
          <a:xfrm>
            <a:off x="4320431" y="1765093"/>
            <a:ext cx="507900" cy="26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1600">
                <a:solidFill>
                  <a:srgbClr val="FFFFFF"/>
                </a:solidFill>
                <a:latin typeface="Roboto"/>
                <a:ea typeface="Roboto"/>
                <a:cs typeface="Roboto"/>
                <a:sym typeface="Roboto"/>
              </a:rPr>
              <a:t>04</a:t>
            </a:r>
            <a:endParaRPr b="1" sz="1600">
              <a:solidFill>
                <a:srgbClr val="FFFFFF"/>
              </a:solidFill>
              <a:latin typeface="Roboto"/>
              <a:ea typeface="Roboto"/>
              <a:cs typeface="Roboto"/>
              <a:sym typeface="Roboto"/>
            </a:endParaRPr>
          </a:p>
        </p:txBody>
      </p:sp>
      <p:sp>
        <p:nvSpPr>
          <p:cNvPr id="320" name="Google Shape;320;p25"/>
          <p:cNvSpPr/>
          <p:nvPr/>
        </p:nvSpPr>
        <p:spPr>
          <a:xfrm>
            <a:off x="3753714" y="2242913"/>
            <a:ext cx="1623000" cy="1623000"/>
          </a:xfrm>
          <a:prstGeom prst="ellipse">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